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1" r:id="rId19"/>
    <p:sldId id="282" r:id="rId20"/>
    <p:sldId id="280" r:id="rId21"/>
    <p:sldId id="281" r:id="rId22"/>
    <p:sldId id="272" r:id="rId23"/>
    <p:sldId id="273" r:id="rId24"/>
    <p:sldId id="274" r:id="rId25"/>
    <p:sldId id="276" r:id="rId26"/>
    <p:sldId id="275" r:id="rId2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336" y="444031"/>
            <a:ext cx="1131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</a:rPr>
              <a:t>Modul</a:t>
            </a:r>
            <a:r>
              <a:rPr lang="en-US" sz="2800" b="1" dirty="0">
                <a:latin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</a:rPr>
              <a:t>baie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prefabricat</a:t>
            </a:r>
            <a:r>
              <a:rPr lang="en-US" sz="2800" b="1" dirty="0">
                <a:latin typeface="times new roman" panose="02020603050405020304" pitchFamily="18" charset="0"/>
              </a:rPr>
              <a:t>, cu </a:t>
            </a:r>
            <a:r>
              <a:rPr lang="en-US" sz="2800" b="1" dirty="0" err="1">
                <a:latin typeface="times new roman" panose="02020603050405020304" pitchFamily="18" charset="0"/>
              </a:rPr>
              <a:t>accesorii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şi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extensie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bucătărie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și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procedeu</a:t>
            </a:r>
            <a:r>
              <a:rPr lang="en-US" sz="2800" b="1" dirty="0">
                <a:latin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</a:rPr>
              <a:t>ataşare</a:t>
            </a:r>
            <a:r>
              <a:rPr lang="en-US" sz="2800" b="1" dirty="0">
                <a:latin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</a:rPr>
              <a:t>acestuia</a:t>
            </a:r>
            <a:r>
              <a:rPr lang="en-US" sz="2800" b="1" dirty="0">
                <a:latin typeface="times new roman" panose="02020603050405020304" pitchFamily="18" charset="0"/>
              </a:rPr>
              <a:t> la o </a:t>
            </a:r>
            <a:r>
              <a:rPr lang="en-US" sz="2800" b="1" dirty="0" err="1">
                <a:latin typeface="times new roman" panose="02020603050405020304" pitchFamily="18" charset="0"/>
              </a:rPr>
              <a:t>locuinţă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individuală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existentă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7832" y="1885226"/>
            <a:ext cx="46162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ropunere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brevet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inregistrata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OSIM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A/00471/27.06.18 sub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titulatura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Universităţii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Tehnice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Construcţii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Bucureşti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validata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postata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BOPI  (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Buletinul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Oficial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Proprietate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Intelectuala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al Romaniei nr. 6/2019) si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WOS.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2336" y="3803226"/>
            <a:ext cx="4852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</a:rPr>
              <a:t>Autori</a:t>
            </a:r>
            <a:r>
              <a:rPr lang="en-US" sz="1400" dirty="0">
                <a:latin typeface="times new roman" panose="02020603050405020304" pitchFamily="18" charset="0"/>
              </a:rPr>
              <a:t>: </a:t>
            </a:r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</a:rPr>
              <a:t>Prof.univ.dr.ing</a:t>
            </a:r>
            <a:r>
              <a:rPr lang="en-US" sz="1400" dirty="0">
                <a:latin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</a:rPr>
              <a:t>Laurențiu</a:t>
            </a:r>
            <a:r>
              <a:rPr lang="en-US" sz="1400" dirty="0">
                <a:latin typeface="times new roman" panose="02020603050405020304" pitchFamily="18" charset="0"/>
              </a:rPr>
              <a:t> RECE </a:t>
            </a:r>
            <a:r>
              <a:rPr lang="en-US" sz="1400" dirty="0" smtClean="0">
                <a:latin typeface="times new roman" panose="02020603050405020304" pitchFamily="18" charset="0"/>
              </a:rPr>
              <a:t>–</a:t>
            </a:r>
            <a:r>
              <a:rPr lang="en-US" sz="1400" dirty="0" err="1" smtClean="0">
                <a:latin typeface="times new roman" panose="02020603050405020304" pitchFamily="18" charset="0"/>
              </a:rPr>
              <a:t>coord</a:t>
            </a:r>
            <a:r>
              <a:rPr lang="en-US" sz="1400" dirty="0" smtClean="0">
                <a:latin typeface="times new roman" panose="02020603050405020304" pitchFamily="18" charset="0"/>
              </a:rPr>
              <a:t>.</a:t>
            </a:r>
            <a:endParaRPr lang="en-US" sz="1400" dirty="0"/>
          </a:p>
          <a:p>
            <a:pPr algn="just"/>
            <a:r>
              <a:rPr lang="en-US" sz="1400" dirty="0" err="1">
                <a:latin typeface="times new roman" panose="02020603050405020304" pitchFamily="18" charset="0"/>
              </a:rPr>
              <a:t>Prof.univ.dr.ing</a:t>
            </a:r>
            <a:r>
              <a:rPr lang="en-US" sz="1400" dirty="0">
                <a:latin typeface="times new roman" panose="02020603050405020304" pitchFamily="18" charset="0"/>
              </a:rPr>
              <a:t>. Dan PĂUNESCU</a:t>
            </a:r>
            <a:endParaRPr lang="en-US" sz="1400" dirty="0"/>
          </a:p>
          <a:p>
            <a:r>
              <a:rPr lang="en-US" sz="1400" dirty="0" err="1">
                <a:latin typeface="times new roman" panose="02020603050405020304" pitchFamily="18" charset="0"/>
              </a:rPr>
              <a:t>S.l.univ.dr.ing</a:t>
            </a:r>
            <a:r>
              <a:rPr lang="en-US" sz="1400" dirty="0">
                <a:latin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</a:rPr>
              <a:t>Dragos</a:t>
            </a:r>
            <a:r>
              <a:rPr lang="en-US" sz="1400" dirty="0">
                <a:latin typeface="times new roman" panose="02020603050405020304" pitchFamily="18" charset="0"/>
              </a:rPr>
              <a:t> VOICULESCU</a:t>
            </a:r>
            <a:endParaRPr lang="en-US" sz="1400" dirty="0"/>
          </a:p>
          <a:p>
            <a:r>
              <a:rPr lang="en-US" sz="1400" dirty="0" err="1">
                <a:latin typeface="times new roman" panose="02020603050405020304" pitchFamily="18" charset="0"/>
              </a:rPr>
              <a:t>S.l.univ.dr</a:t>
            </a:r>
            <a:r>
              <a:rPr lang="en-US" sz="1400" dirty="0">
                <a:latin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</a:rPr>
              <a:t>ing</a:t>
            </a:r>
            <a:r>
              <a:rPr lang="en-US" sz="1400" dirty="0">
                <a:latin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</a:rPr>
              <a:t>arh</a:t>
            </a:r>
            <a:r>
              <a:rPr lang="en-US" sz="1400" dirty="0">
                <a:latin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</a:rPr>
              <a:t>Costin</a:t>
            </a:r>
            <a:r>
              <a:rPr lang="en-US" sz="1400" dirty="0"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</a:rPr>
              <a:t>Radu</a:t>
            </a:r>
            <a:r>
              <a:rPr lang="en-US" sz="1400" dirty="0">
                <a:latin typeface="times new roman" panose="02020603050405020304" pitchFamily="18" charset="0"/>
              </a:rPr>
              <a:t> TURCANU</a:t>
            </a:r>
            <a:endParaRPr lang="en-US" sz="1400" dirty="0"/>
          </a:p>
          <a:p>
            <a:r>
              <a:rPr lang="en-US" sz="1400" dirty="0" err="1">
                <a:latin typeface="times new roman" panose="02020603050405020304" pitchFamily="18" charset="0"/>
              </a:rPr>
              <a:t>Conf.univ.dr.ing</a:t>
            </a:r>
            <a:r>
              <a:rPr lang="en-US" sz="1400" dirty="0">
                <a:latin typeface="times new roman" panose="02020603050405020304" pitchFamily="18" charset="0"/>
              </a:rPr>
              <a:t>. Florin BALTARETU </a:t>
            </a:r>
            <a:endParaRPr lang="en-US" sz="1400" dirty="0"/>
          </a:p>
          <a:p>
            <a:r>
              <a:rPr lang="en-US" sz="1400" dirty="0" err="1">
                <a:latin typeface="times new roman" panose="02020603050405020304" pitchFamily="18" charset="0"/>
              </a:rPr>
              <a:t>Drd</a:t>
            </a:r>
            <a:r>
              <a:rPr lang="en-US" sz="1400" dirty="0">
                <a:latin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</a:rPr>
              <a:t>ms.</a:t>
            </a:r>
            <a:r>
              <a:rPr lang="en-US" sz="1400" dirty="0"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</a:rPr>
              <a:t>ing</a:t>
            </a:r>
            <a:r>
              <a:rPr lang="en-US" sz="1400" dirty="0">
                <a:latin typeface="times new roman" panose="02020603050405020304" pitchFamily="18" charset="0"/>
              </a:rPr>
              <a:t>. Bianca PIRONEA</a:t>
            </a:r>
            <a:endParaRPr lang="en-US" sz="1400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71" y="1731265"/>
            <a:ext cx="6498937" cy="476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18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619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Despre</a:t>
            </a:r>
            <a:r>
              <a:rPr lang="en-US" sz="4800" b="1" dirty="0"/>
              <a:t> </a:t>
            </a:r>
            <a:r>
              <a:rPr lang="en-US" sz="4800" b="1" dirty="0" err="1" smtClean="0"/>
              <a:t>structura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rezistenta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838200" y="1011936"/>
            <a:ext cx="11049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pereților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sub forma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rame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perimetrale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teava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patrata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otel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având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montanți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verticali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sudați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70cm, care permit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tuturor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golurilor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ușa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Ferestrele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avea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brodaj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țevi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rectangulare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directie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vertical,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direcție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orizontala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servește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prinderea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tâmplăriei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scheletului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necesar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închideri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pereți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).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fontAlgn="base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​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acoperișului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tot sub forma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rame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perimetrale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țeavă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rectangulară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având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pane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aceeași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țeavă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prevăzute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perpendicular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pantă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acoperișului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Acoperișul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ieși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consola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putea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ștreașină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Rețeaua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țevi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formează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acoperișului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sudează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pereților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așezati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pozitie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verticală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susține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podina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lemn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astereala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așezarea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învelitorii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fontAlgn="base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​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Podeaua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alcatuită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dintr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rețea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țevi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rectangulare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așezate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des,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cca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35...40cm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interax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Pereții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pozitie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verticala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cadrul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perimetral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pardoselii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prind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sudură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Sub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sanitare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prevedea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ranforsari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suplimentare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funcție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încărcare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Pardoseala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pereții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acoperișul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termoizolează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termoizolația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așezandu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-se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între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exterioare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închidere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interioare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închidere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nu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mări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mult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grosimea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anvelopei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259253"/>
            <a:ext cx="110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evita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coroziunea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rapidă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țevilor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alcătuiesc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rezistență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corpului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cadrele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perimetrale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interiorul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țevilor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nu fie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contact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aerul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factorii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mediu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asemenea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înainte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montarea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închidere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aplica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protecție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anticorozivă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sub forma de un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grund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staturi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vopsea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rășini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epoxidice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2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619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Despre</a:t>
            </a:r>
            <a:r>
              <a:rPr lang="en-US" sz="4800" b="1" dirty="0"/>
              <a:t> </a:t>
            </a:r>
            <a:r>
              <a:rPr lang="en-US" sz="4800" b="1" dirty="0" err="1" smtClean="0"/>
              <a:t>structura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rezistenta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838200" y="1281928"/>
            <a:ext cx="10951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Cabinele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echipează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transportă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beneficiar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urmând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șantier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așeze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fundație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faca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racordurile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apă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canalizare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electrice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ușura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transportul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montajul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zonele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utilaje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ridicat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împiedicat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diverși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factori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cabinele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pevăzute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punți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rulare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amovibile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putea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împinse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sol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un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mecanism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adaptabil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panta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solului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permită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așezarea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poziție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reglajul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verticalității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613255"/>
            <a:ext cx="4696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destinat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imbunătățirii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calității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vieții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oferind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utilizatorilor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confortul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specific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grup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sanitar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complet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dotat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un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spațiu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interior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complet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functional.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400" t="47560" r="62000" b="26840"/>
          <a:stretch/>
        </p:blipFill>
        <p:spPr>
          <a:xfrm>
            <a:off x="5722685" y="2759256"/>
            <a:ext cx="6066979" cy="3649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2858929"/>
            <a:ext cx="4696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masca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așezarea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poziție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demontabile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permit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intervenții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ulterioare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racorduri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reparații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nu permit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animalelor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păsărilor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gospodărie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precum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rozătoarelor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sub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cabina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16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09" y="0"/>
            <a:ext cx="953911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10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4" y="0"/>
            <a:ext cx="986366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0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" y="450426"/>
            <a:ext cx="25481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noutate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legate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utilizarea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tip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fundație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original,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mobil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adaptabil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teren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reglabil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înălțime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aşa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podeaua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băii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aducă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același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nivel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casei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precum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inovator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transport,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instalare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montaj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ca parte din brevet,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original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montajul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/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racordarea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rapidă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faţa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2-3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zile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 de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echipă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redusă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3-4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muncitori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200" t="15240" r="20600" b="15640"/>
          <a:stretch/>
        </p:blipFill>
        <p:spPr>
          <a:xfrm>
            <a:off x="2753786" y="-29346"/>
            <a:ext cx="9438214" cy="6887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47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780923"/>
          </a:xfrm>
        </p:spPr>
        <p:txBody>
          <a:bodyPr>
            <a:normAutofit/>
          </a:bodyPr>
          <a:lstStyle/>
          <a:p>
            <a:r>
              <a:rPr lang="en-US" sz="4300" b="1" dirty="0" err="1"/>
              <a:t>Avantajele</a:t>
            </a:r>
            <a:r>
              <a:rPr lang="en-US" sz="4300" b="1" dirty="0"/>
              <a:t> </a:t>
            </a:r>
            <a:r>
              <a:rPr lang="en-US" sz="4300" b="1" dirty="0" err="1"/>
              <a:t>propunerii</a:t>
            </a:r>
            <a:r>
              <a:rPr lang="en-US" sz="4300" b="1" dirty="0"/>
              <a:t> de </a:t>
            </a:r>
            <a:r>
              <a:rPr lang="en-US" sz="4300" b="1" dirty="0" smtClean="0"/>
              <a:t>brevet</a:t>
            </a:r>
            <a:endParaRPr lang="en-US" sz="4300" dirty="0"/>
          </a:p>
        </p:txBody>
      </p:sp>
      <p:sp>
        <p:nvSpPr>
          <p:cNvPr id="3" name="Rectangle 2"/>
          <p:cNvSpPr/>
          <p:nvPr/>
        </p:nvSpPr>
        <p:spPr>
          <a:xfrm>
            <a:off x="615696" y="852803"/>
            <a:ext cx="109606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rgbClr val="003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3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3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SPAȚIU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SUPLIMENTAR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face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cerințelor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construcției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care nu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influențează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existentă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CALITĂȚII VIEȚII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ocupantilor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benefice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semnificative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ocupării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piață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întrebuințare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clădirilor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respective;</a:t>
            </a:r>
          </a:p>
          <a:p>
            <a:pPr algn="just" fontAlgn="base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ÎNCADRARE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ARHITECTURALĂ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posibilități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diversificare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arhitectural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spaţiului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datorita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apartenenței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arhitecturale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atașat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architectural 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construcției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CREEAREA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NOI UTILITĂȚI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prefabricat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funcționării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chiuvete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locuinței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bucătărie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care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plus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DOTARI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întregul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ansamblu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facilitățile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grupurilor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adaptabil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clădirii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integrându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aspect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ansamblul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locuințelor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algn="just" fontAlgn="base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ACTIVITĂȚI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GOSPODĂREȘTI-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instalării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exteriorul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încorporat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racordează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instalația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circuit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gospodărești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6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5" y="0"/>
            <a:ext cx="1015593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728" y="431399"/>
            <a:ext cx="1926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Variante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design interior ale </a:t>
            </a:r>
            <a:endParaRPr lang="en-US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"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Modulului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"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echipate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complet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care pot fi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alese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beneficiar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etapa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 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contractare</a:t>
            </a:r>
            <a:endParaRPr lang="en-US" b="1" dirty="0">
              <a:solidFill>
                <a:srgbClr val="00305B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4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5" y="0"/>
            <a:ext cx="1015593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7" y="431399"/>
            <a:ext cx="19263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Variante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design interior ale </a:t>
            </a:r>
            <a:endParaRPr lang="en-US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"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Modulului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"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echipate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complet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care pot fi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alese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beneficiar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etapa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 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contractare</a:t>
            </a:r>
            <a:endParaRPr lang="en-US" b="1" dirty="0">
              <a:solidFill>
                <a:srgbClr val="00305B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4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48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300" b="1" dirty="0" err="1"/>
              <a:t>Variante</a:t>
            </a:r>
            <a:r>
              <a:rPr lang="en-US" sz="4300" b="1" dirty="0"/>
              <a:t> constructive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00" t="38280" r="11500" b="12760"/>
          <a:stretch/>
        </p:blipFill>
        <p:spPr>
          <a:xfrm>
            <a:off x="700978" y="2217672"/>
            <a:ext cx="10652822" cy="419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34348" y="1073573"/>
            <a:ext cx="10123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</a:rPr>
              <a:t>Principalele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elemente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noutate</a:t>
            </a:r>
            <a:r>
              <a:rPr lang="en-US" dirty="0">
                <a:latin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</a:rPr>
              <a:t>invenției</a:t>
            </a:r>
            <a:r>
              <a:rPr lang="en-US" dirty="0">
                <a:latin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</a:rPr>
              <a:t>referă</a:t>
            </a:r>
            <a:r>
              <a:rPr lang="en-US" dirty="0">
                <a:latin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</a:rPr>
              <a:t>faptul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întregul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produs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prefabricat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complet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echipat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automatizat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două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variante</a:t>
            </a:r>
            <a:r>
              <a:rPr lang="en-US" dirty="0">
                <a:latin typeface="times new roman" panose="02020603050405020304" pitchFamily="18" charset="0"/>
              </a:rPr>
              <a:t> constructive,  care </a:t>
            </a:r>
            <a:r>
              <a:rPr lang="en-US" dirty="0" err="1">
                <a:latin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acopere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două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situaţii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posibile</a:t>
            </a:r>
            <a:r>
              <a:rPr lang="en-US" dirty="0">
                <a:latin typeface="times new roman" panose="02020603050405020304" pitchFamily="18" charset="0"/>
              </a:rPr>
              <a:t> a se </a:t>
            </a:r>
            <a:r>
              <a:rPr lang="en-US" dirty="0" err="1">
                <a:latin typeface="times new roman" panose="02020603050405020304" pitchFamily="18" charset="0"/>
              </a:rPr>
              <a:t>găsi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teren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3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213361"/>
            <a:ext cx="10515600" cy="548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300" b="1" dirty="0" err="1" smtClean="0"/>
              <a:t>Instalatia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Electrica</a:t>
            </a:r>
            <a:endParaRPr lang="en-US" sz="4300" b="1" dirty="0"/>
          </a:p>
        </p:txBody>
      </p:sp>
      <p:sp>
        <p:nvSpPr>
          <p:cNvPr id="4" name="Rectangle 3"/>
          <p:cNvSpPr/>
          <p:nvPr/>
        </p:nvSpPr>
        <p:spPr>
          <a:xfrm>
            <a:off x="499872" y="852804"/>
            <a:ext cx="41330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</a:rPr>
              <a:t>Totul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conceput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încât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modulul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poată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funcționa</a:t>
            </a:r>
            <a:r>
              <a:rPr lang="en-US" dirty="0">
                <a:latin typeface="times new roman" panose="02020603050405020304" pitchFamily="18" charset="0"/>
              </a:rPr>
              <a:t> independent, </a:t>
            </a:r>
            <a:r>
              <a:rPr lang="en-US" dirty="0" err="1">
                <a:latin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racordat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cadrul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operațiunilor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instalare</a:t>
            </a:r>
            <a:r>
              <a:rPr lang="en-US" dirty="0">
                <a:latin typeface="times new roman" panose="02020603050405020304" pitchFamily="18" charset="0"/>
              </a:rPr>
              <a:t> cu </a:t>
            </a:r>
            <a:r>
              <a:rPr lang="en-US" dirty="0" err="1">
                <a:latin typeface="times new roman" panose="02020603050405020304" pitchFamily="18" charset="0"/>
              </a:rPr>
              <a:t>respectarea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tuturor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reglementărilor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existente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atât</a:t>
            </a:r>
            <a:r>
              <a:rPr lang="en-US" dirty="0">
                <a:latin typeface="times new roman" panose="02020603050405020304" pitchFamily="18" charset="0"/>
              </a:rPr>
              <a:t> din </a:t>
            </a:r>
            <a:r>
              <a:rPr lang="en-US" dirty="0" err="1">
                <a:latin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</a:rPr>
              <a:t> electric, </a:t>
            </a:r>
            <a:r>
              <a:rPr lang="en-US" dirty="0" err="1">
                <a:latin typeface="times new roman" panose="02020603050405020304" pitchFamily="18" charset="0"/>
              </a:rPr>
              <a:t>cât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</a:rPr>
              <a:t>instalațiilor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sanitare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>
              <a:latin typeface="open sans"/>
            </a:endParaRPr>
          </a:p>
          <a:p>
            <a:pPr algn="just" fontAlgn="base"/>
            <a:r>
              <a:rPr lang="en-US" dirty="0">
                <a:latin typeface="open sans"/>
              </a:rPr>
              <a:t> 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</a:rPr>
              <a:t>Instalațiile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cuprind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alimentarea</a:t>
            </a:r>
            <a:r>
              <a:rPr lang="en-US" dirty="0">
                <a:latin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</a:rPr>
              <a:t>energie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electrică</a:t>
            </a:r>
            <a:r>
              <a:rPr lang="en-US" dirty="0">
                <a:latin typeface="times new roman" panose="02020603050405020304" pitchFamily="18" charset="0"/>
              </a:rPr>
              <a:t> a </a:t>
            </a:r>
            <a:r>
              <a:rPr lang="en-US" dirty="0" err="1">
                <a:latin typeface="times new roman" panose="02020603050405020304" pitchFamily="18" charset="0"/>
              </a:rPr>
              <a:t>principalilor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consumatori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instalațiile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electrice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iluminat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</a:rPr>
              <a:t> prize </a:t>
            </a:r>
            <a:r>
              <a:rPr lang="en-US" dirty="0" err="1">
                <a:latin typeface="times new roman" panose="02020603050405020304" pitchFamily="18" charset="0"/>
              </a:rPr>
              <a:t>aferente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construcției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>
              <a:latin typeface="open sans"/>
            </a:endParaRP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</a:rPr>
              <a:t>Sursa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energie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electrică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toti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consumatorii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iluminat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</a:rPr>
              <a:t> prize o </a:t>
            </a:r>
            <a:r>
              <a:rPr lang="en-US" dirty="0" err="1">
                <a:latin typeface="times new roman" panose="02020603050405020304" pitchFamily="18" charset="0"/>
              </a:rPr>
              <a:t>constituie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tabloul</a:t>
            </a:r>
            <a:r>
              <a:rPr lang="en-US" dirty="0">
                <a:latin typeface="times new roman" panose="02020603050405020304" pitchFamily="18" charset="0"/>
              </a:rPr>
              <a:t> general de </a:t>
            </a:r>
            <a:r>
              <a:rPr lang="en-US" dirty="0" err="1">
                <a:latin typeface="times new roman" panose="02020603050405020304" pitchFamily="18" charset="0"/>
              </a:rPr>
              <a:t>distribuție</a:t>
            </a:r>
            <a:r>
              <a:rPr lang="en-US" dirty="0">
                <a:latin typeface="times new roman" panose="02020603050405020304" pitchFamily="18" charset="0"/>
              </a:rPr>
              <a:t> TGD, de </a:t>
            </a:r>
            <a:r>
              <a:rPr lang="en-US" dirty="0" err="1">
                <a:latin typeface="times new roman" panose="02020603050405020304" pitchFamily="18" charset="0"/>
              </a:rPr>
              <a:t>joasă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</a:rPr>
              <a:t>tensiune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alimentat</a:t>
            </a:r>
            <a:r>
              <a:rPr lang="en-US" dirty="0">
                <a:latin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</a:rPr>
              <a:t>firida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societății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furnizoare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electricitate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aflata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proprietate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printr</a:t>
            </a:r>
            <a:r>
              <a:rPr lang="en-US" dirty="0">
                <a:latin typeface="times new roman" panose="02020603050405020304" pitchFamily="18" charset="0"/>
              </a:rPr>
              <a:t>-un </a:t>
            </a:r>
            <a:r>
              <a:rPr lang="en-US" dirty="0" smtClean="0">
                <a:latin typeface="times new roman" panose="02020603050405020304" pitchFamily="18" charset="0"/>
              </a:rPr>
              <a:t>BMPT.</a:t>
            </a:r>
          </a:p>
          <a:p>
            <a:pPr algn="just" fontAlgn="base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69" t="1426" r="13993" b="10581"/>
          <a:stretch/>
        </p:blipFill>
        <p:spPr>
          <a:xfrm>
            <a:off x="4920222" y="514452"/>
            <a:ext cx="7027937" cy="5693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5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064" y="560154"/>
            <a:ext cx="1147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Propunerea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brevet 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, cu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accesorii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extensie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bucătărie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procedeu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ataşare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acestuia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la o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locuinţă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individuală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existentă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”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inregistrata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OSIM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Seria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A/00471/27.06.18, sub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titulatura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Universităţii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Tehnice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Construcţii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Bucureşti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inscrie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categoria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Implicarea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derularea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proiecte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protecția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mediului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dezvoltare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durabilă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”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1" r="2486" b="10578"/>
          <a:stretch/>
        </p:blipFill>
        <p:spPr>
          <a:xfrm>
            <a:off x="1941178" y="1760482"/>
            <a:ext cx="3854066" cy="492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167" b="5244"/>
          <a:stretch/>
        </p:blipFill>
        <p:spPr>
          <a:xfrm>
            <a:off x="6018585" y="1760482"/>
            <a:ext cx="3405831" cy="492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81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59" y="0"/>
            <a:ext cx="970688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7" y="0"/>
            <a:ext cx="10490886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0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48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300" b="1" dirty="0" err="1" smtClean="0"/>
              <a:t>Variante</a:t>
            </a:r>
            <a:r>
              <a:rPr lang="en-US" sz="4300" b="1" dirty="0" smtClean="0"/>
              <a:t> constructive- </a:t>
            </a:r>
            <a:r>
              <a:rPr lang="en-US" sz="4300" b="1" dirty="0" err="1" smtClean="0"/>
              <a:t>Varianta</a:t>
            </a:r>
            <a:r>
              <a:rPr lang="en-US" sz="4300" b="1" dirty="0" smtClean="0"/>
              <a:t> 1</a:t>
            </a:r>
            <a:endParaRPr lang="en-US" sz="4300" b="1" dirty="0"/>
          </a:p>
        </p:txBody>
      </p:sp>
      <p:sp>
        <p:nvSpPr>
          <p:cNvPr id="3" name="Rectangle 2"/>
          <p:cNvSpPr/>
          <p:nvPr/>
        </p:nvSpPr>
        <p:spPr>
          <a:xfrm>
            <a:off x="573024" y="852804"/>
            <a:ext cx="10375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</a:rPr>
              <a:t>Locuinţa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nu </a:t>
            </a:r>
            <a:r>
              <a:rPr lang="en-US" dirty="0" err="1">
                <a:latin typeface="times new roman" panose="02020603050405020304" pitchFamily="18" charset="0"/>
              </a:rPr>
              <a:t>beneficiază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utilităţi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tipul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</a:rPr>
              <a:t> canal  ( </a:t>
            </a:r>
            <a:r>
              <a:rPr lang="en-US" dirty="0" err="1">
                <a:latin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</a:rPr>
              <a:t> are </a:t>
            </a:r>
            <a:r>
              <a:rPr lang="en-US" dirty="0" err="1">
                <a:latin typeface="times new roman" panose="02020603050405020304" pitchFamily="18" charset="0"/>
              </a:rPr>
              <a:t>curent</a:t>
            </a:r>
            <a:r>
              <a:rPr lang="en-US" dirty="0">
                <a:latin typeface="times new roman" panose="02020603050405020304" pitchFamily="18" charset="0"/>
              </a:rPr>
              <a:t> electric </a:t>
            </a:r>
            <a:r>
              <a:rPr lang="en-US" dirty="0" err="1">
                <a:latin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puţ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curte</a:t>
            </a:r>
            <a:r>
              <a:rPr lang="en-US" dirty="0">
                <a:latin typeface="times new roman" panose="02020603050405020304" pitchFamily="18" charset="0"/>
              </a:rPr>
              <a:t>) – </a:t>
            </a:r>
            <a:r>
              <a:rPr lang="en-US" dirty="0" err="1">
                <a:latin typeface="times new roman" panose="02020603050405020304" pitchFamily="18" charset="0"/>
              </a:rPr>
              <a:t>varianta</a:t>
            </a:r>
            <a:r>
              <a:rPr lang="en-US" dirty="0">
                <a:latin typeface="times new roman" panose="02020603050405020304" pitchFamily="18" charset="0"/>
              </a:rPr>
              <a:t> la care </a:t>
            </a:r>
            <a:r>
              <a:rPr lang="en-US" dirty="0" err="1">
                <a:latin typeface="times new roman" panose="02020603050405020304" pitchFamily="18" charset="0"/>
              </a:rPr>
              <a:t>modulul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prefabricat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prevăzut</a:t>
            </a:r>
            <a:r>
              <a:rPr lang="en-US" dirty="0">
                <a:latin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</a:rPr>
              <a:t>kituri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alimentare</a:t>
            </a:r>
            <a:r>
              <a:rPr lang="en-US" dirty="0">
                <a:latin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evacuare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fosă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septică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toate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elementele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echipare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automatizare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necesare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funcționării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independente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50" y="1919209"/>
            <a:ext cx="8818078" cy="482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81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48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300" b="1" dirty="0" err="1" smtClean="0"/>
              <a:t>Variante</a:t>
            </a:r>
            <a:r>
              <a:rPr lang="en-US" sz="4300" b="1" dirty="0" smtClean="0"/>
              <a:t> constructive- </a:t>
            </a:r>
            <a:r>
              <a:rPr lang="en-US" sz="4300" b="1" dirty="0" err="1" smtClean="0"/>
              <a:t>Varianta</a:t>
            </a:r>
            <a:r>
              <a:rPr lang="en-US" sz="4300" b="1" dirty="0" smtClean="0"/>
              <a:t> 1</a:t>
            </a:r>
            <a:endParaRPr lang="en-US" sz="4300" b="1" dirty="0"/>
          </a:p>
        </p:txBody>
      </p:sp>
      <p:sp>
        <p:nvSpPr>
          <p:cNvPr id="4" name="Rectangle 3"/>
          <p:cNvSpPr/>
          <p:nvPr/>
        </p:nvSpPr>
        <p:spPr>
          <a:xfrm>
            <a:off x="499872" y="852804"/>
            <a:ext cx="54132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</a:rPr>
              <a:t>Totul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conceput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încât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modulul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poată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funcționa</a:t>
            </a:r>
            <a:r>
              <a:rPr lang="en-US" dirty="0">
                <a:latin typeface="times new roman" panose="02020603050405020304" pitchFamily="18" charset="0"/>
              </a:rPr>
              <a:t> independent, </a:t>
            </a:r>
            <a:r>
              <a:rPr lang="en-US" dirty="0" err="1">
                <a:latin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racordat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cadrul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operațiunilor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instalare</a:t>
            </a:r>
            <a:r>
              <a:rPr lang="en-US" dirty="0">
                <a:latin typeface="times new roman" panose="02020603050405020304" pitchFamily="18" charset="0"/>
              </a:rPr>
              <a:t> cu </a:t>
            </a:r>
            <a:r>
              <a:rPr lang="en-US" dirty="0" err="1">
                <a:latin typeface="times new roman" panose="02020603050405020304" pitchFamily="18" charset="0"/>
              </a:rPr>
              <a:t>respectarea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tuturor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reglementărilor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existente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atât</a:t>
            </a:r>
            <a:r>
              <a:rPr lang="en-US" dirty="0">
                <a:latin typeface="times new roman" panose="02020603050405020304" pitchFamily="18" charset="0"/>
              </a:rPr>
              <a:t> din </a:t>
            </a:r>
            <a:r>
              <a:rPr lang="en-US" dirty="0" err="1">
                <a:latin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</a:rPr>
              <a:t> electric, </a:t>
            </a:r>
            <a:r>
              <a:rPr lang="en-US" dirty="0" err="1">
                <a:latin typeface="times new roman" panose="02020603050405020304" pitchFamily="18" charset="0"/>
              </a:rPr>
              <a:t>cât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</a:rPr>
              <a:t>instalațiilor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sanitare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>
              <a:latin typeface="open sans"/>
            </a:endParaRPr>
          </a:p>
          <a:p>
            <a:pPr algn="just" fontAlgn="base"/>
            <a:r>
              <a:rPr lang="en-US" dirty="0">
                <a:latin typeface="open sans"/>
              </a:rPr>
              <a:t> 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</a:rPr>
              <a:t>Instalațiile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cuprind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alimentarea</a:t>
            </a:r>
            <a:r>
              <a:rPr lang="en-US" dirty="0">
                <a:latin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</a:rPr>
              <a:t>energie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electrică</a:t>
            </a:r>
            <a:r>
              <a:rPr lang="en-US" dirty="0">
                <a:latin typeface="times new roman" panose="02020603050405020304" pitchFamily="18" charset="0"/>
              </a:rPr>
              <a:t> a </a:t>
            </a:r>
            <a:r>
              <a:rPr lang="en-US" dirty="0" err="1">
                <a:latin typeface="times new roman" panose="02020603050405020304" pitchFamily="18" charset="0"/>
              </a:rPr>
              <a:t>principalilor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consumatori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instalațiile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electrice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iluminat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</a:rPr>
              <a:t> prize </a:t>
            </a:r>
            <a:r>
              <a:rPr lang="en-US" dirty="0" err="1">
                <a:latin typeface="times new roman" panose="02020603050405020304" pitchFamily="18" charset="0"/>
              </a:rPr>
              <a:t>aferente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construcției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>
              <a:latin typeface="open sans"/>
            </a:endParaRP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</a:rPr>
              <a:t>Sursa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energie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electrică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toti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consumatorii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iluminat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</a:rPr>
              <a:t> prize o </a:t>
            </a:r>
            <a:r>
              <a:rPr lang="en-US" dirty="0" err="1">
                <a:latin typeface="times new roman" panose="02020603050405020304" pitchFamily="18" charset="0"/>
              </a:rPr>
              <a:t>constituie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tabloul</a:t>
            </a:r>
            <a:r>
              <a:rPr lang="en-US" dirty="0">
                <a:latin typeface="times new roman" panose="02020603050405020304" pitchFamily="18" charset="0"/>
              </a:rPr>
              <a:t> general de </a:t>
            </a:r>
            <a:r>
              <a:rPr lang="en-US" dirty="0" err="1">
                <a:latin typeface="times new roman" panose="02020603050405020304" pitchFamily="18" charset="0"/>
              </a:rPr>
              <a:t>distribuție</a:t>
            </a:r>
            <a:r>
              <a:rPr lang="en-US" dirty="0">
                <a:latin typeface="times new roman" panose="02020603050405020304" pitchFamily="18" charset="0"/>
              </a:rPr>
              <a:t> TGD, de </a:t>
            </a:r>
            <a:r>
              <a:rPr lang="en-US" dirty="0" err="1">
                <a:latin typeface="times new roman" panose="02020603050405020304" pitchFamily="18" charset="0"/>
              </a:rPr>
              <a:t>joasă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</a:rPr>
              <a:t>tensiune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alimentat</a:t>
            </a:r>
            <a:r>
              <a:rPr lang="en-US" dirty="0">
                <a:latin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</a:rPr>
              <a:t>firida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societății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furnizoare</a:t>
            </a:r>
            <a:r>
              <a:rPr lang="en-US" dirty="0">
                <a:latin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</a:rPr>
              <a:t>electricitate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aflata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proprietate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printr</a:t>
            </a:r>
            <a:r>
              <a:rPr lang="en-US" dirty="0">
                <a:latin typeface="times new roman" panose="02020603050405020304" pitchFamily="18" charset="0"/>
              </a:rPr>
              <a:t>-un </a:t>
            </a:r>
            <a:r>
              <a:rPr lang="en-US" dirty="0" smtClean="0">
                <a:latin typeface="times new roman" panose="02020603050405020304" pitchFamily="18" charset="0"/>
              </a:rPr>
              <a:t>BMPT.</a:t>
            </a:r>
          </a:p>
          <a:p>
            <a:pPr algn="just" fontAlgn="base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locuinţa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utilităţi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 = 10,60 kW, Pa = 8,48 kW,  Ps = 6,78 kW,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48,5/31 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x 6 CYY-F in tub PVC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00" t="19879" r="30300" b="20280"/>
          <a:stretch/>
        </p:blipFill>
        <p:spPr>
          <a:xfrm>
            <a:off x="5913120" y="852804"/>
            <a:ext cx="6108192" cy="581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52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48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300" b="1" dirty="0" err="1" smtClean="0"/>
              <a:t>Variante</a:t>
            </a:r>
            <a:r>
              <a:rPr lang="en-US" sz="4300" b="1" dirty="0" smtClean="0"/>
              <a:t> constructive- </a:t>
            </a:r>
            <a:r>
              <a:rPr lang="en-US" sz="4300" b="1" dirty="0" err="1" smtClean="0"/>
              <a:t>Varianta</a:t>
            </a:r>
            <a:r>
              <a:rPr lang="en-US" sz="4300" b="1" dirty="0" smtClean="0"/>
              <a:t> 2</a:t>
            </a:r>
            <a:endParaRPr lang="en-US" sz="4300" b="1" dirty="0"/>
          </a:p>
        </p:txBody>
      </p:sp>
      <p:sp>
        <p:nvSpPr>
          <p:cNvPr id="3" name="Rectangle 2"/>
          <p:cNvSpPr/>
          <p:nvPr/>
        </p:nvSpPr>
        <p:spPr>
          <a:xfrm>
            <a:off x="316992" y="1015051"/>
            <a:ext cx="11558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Locuinţa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utilităţi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canal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raţiuni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proprietarul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prefabricat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construirii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destinaţie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ulterioare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prefabricat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kiturile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racordare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utilități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simplificata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212"/>
          <a:stretch/>
        </p:blipFill>
        <p:spPr>
          <a:xfrm>
            <a:off x="1440088" y="2769377"/>
            <a:ext cx="9569287" cy="397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30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48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300" b="1" dirty="0" err="1" smtClean="0"/>
              <a:t>Variante</a:t>
            </a:r>
            <a:r>
              <a:rPr lang="en-US" sz="4300" b="1" dirty="0" smtClean="0"/>
              <a:t> constructive- </a:t>
            </a:r>
            <a:r>
              <a:rPr lang="en-US" sz="4300" b="1" dirty="0" err="1" smtClean="0"/>
              <a:t>Varianta</a:t>
            </a:r>
            <a:r>
              <a:rPr lang="en-US" sz="4300" b="1" dirty="0" smtClean="0"/>
              <a:t> 2</a:t>
            </a:r>
            <a:endParaRPr lang="en-US" sz="4300" b="1" dirty="0"/>
          </a:p>
        </p:txBody>
      </p:sp>
      <p:sp>
        <p:nvSpPr>
          <p:cNvPr id="3" name="Rectangle 2"/>
          <p:cNvSpPr/>
          <p:nvPr/>
        </p:nvSpPr>
        <p:spPr>
          <a:xfrm>
            <a:off x="280416" y="1052221"/>
            <a:ext cx="56327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locuinţa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utilităţi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 = 8,50 kW, Pa = 6,80 kW,    Ps = 5,44 kW,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38,925 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x 4 CYY-F in tub PVC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încăperii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prevazut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normative,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amplasarea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independent,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racordat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operațiunilor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reglementărilor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instalațiilor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677" t="24040" r="33528" b="24120"/>
          <a:stretch/>
        </p:blipFill>
        <p:spPr>
          <a:xfrm>
            <a:off x="5998464" y="852804"/>
            <a:ext cx="5961888" cy="589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399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48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300" b="1" dirty="0" err="1" smtClean="0"/>
              <a:t>Concluzii</a:t>
            </a:r>
            <a:endParaRPr lang="en-US" sz="4300" b="1" dirty="0"/>
          </a:p>
        </p:txBody>
      </p:sp>
      <p:sp>
        <p:nvSpPr>
          <p:cNvPr id="4" name="Rectangle 3"/>
          <p:cNvSpPr/>
          <p:nvPr/>
        </p:nvSpPr>
        <p:spPr>
          <a:xfrm>
            <a:off x="393404" y="701748"/>
            <a:ext cx="1117481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n-US" sz="1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Elementele</a:t>
            </a:r>
            <a:r>
              <a:rPr lang="en-US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detaliu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construcții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instalații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procedeul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atașare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modulului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prebafabricat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construcțiile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existente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inclusiv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elementele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calare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aliniere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punțile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amovibile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transport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poziționare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manuală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spațiile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înguste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fundația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reglabilă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care se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aduce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odata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restul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echipamentelor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celelalte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noutate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legate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această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temă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fac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obiectul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propunerii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brevet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nr.A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/00471,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înregistrată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Oficiul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Stat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Invenții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Mărci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sub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titulatura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Universității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Tehnice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Construcții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București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sunt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prezentate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Buletinul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Oficial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Proprietate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Intelectuală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României</a:t>
            </a:r>
            <a:r>
              <a:rPr lang="en-US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/>
            <a:endParaRPr lang="en-US" sz="1400" dirty="0">
              <a:solidFill>
                <a:srgbClr val="102E52"/>
              </a:solidFill>
              <a:latin typeface="open sans"/>
            </a:endParaRPr>
          </a:p>
          <a:p>
            <a:pPr algn="just" fontAlgn="base"/>
            <a:r>
              <a:rPr lang="en-US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	Se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intenționează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brevetul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constituie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tema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unui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proiect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 PNDR (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Programul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Național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Dezvoltare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Rurală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), cu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finanțare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europeană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menit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îmbunătățească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calitatea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vieții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în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mediul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rural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cofinanțarea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  și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echiparea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locuințelor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existente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grupuri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 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sanitare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-conform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angajamentelor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asumate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în program de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România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si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Uniunea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Europeană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- și 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soluționează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inclusiv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problema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costurilor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foarte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ridicate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aceste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operațiuni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le-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presupune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în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locuințelor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izolate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situate în zone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greu</a:t>
            </a: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accesibile</a:t>
            </a:r>
            <a:r>
              <a:rPr lang="en-US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/>
            <a:endParaRPr lang="en-US" sz="1400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Costul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estimativ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de baie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prefabricat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, complet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echipat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fi de 2500 euro ( TVA si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montaj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incluse). Pentru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rezolvarea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problemei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modernizarii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echipării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a 10.000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locuinte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izolate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rural (la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national)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la care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alimentarile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si canal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costisitoare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greu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costul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total al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fi de 25.000.000 euro,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care 20.000.000 Euro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finantare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U.E si 5.000.000 euro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cofinantare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administratiile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locale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cetatenii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beneficiari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:  2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fr-FR" sz="1400" dirty="0" smtClean="0"/>
              <a:t>. </a:t>
            </a:r>
            <a:endParaRPr lang="ro-RO" sz="1400" dirty="0" smtClean="0"/>
          </a:p>
          <a:p>
            <a:pPr algn="just" fontAlgn="base"/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/>
            <a:endParaRPr lang="en-US" b="0" dirty="0">
              <a:solidFill>
                <a:srgbClr val="102E52"/>
              </a:solidFill>
              <a:effectLst/>
              <a:latin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" y="4122313"/>
            <a:ext cx="2888574" cy="252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39" y="4112341"/>
            <a:ext cx="2577061" cy="252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98" y="4112341"/>
            <a:ext cx="2595672" cy="253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32" y="4117327"/>
            <a:ext cx="2485151" cy="253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991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619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Despre</a:t>
            </a:r>
            <a:r>
              <a:rPr lang="en-US" sz="4800" b="1" dirty="0"/>
              <a:t> </a:t>
            </a:r>
            <a:r>
              <a:rPr lang="en-US" sz="4800" b="1" dirty="0" err="1" smtClean="0"/>
              <a:t>proiect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548640" y="1209747"/>
            <a:ext cx="5096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respectă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condițiile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Uniunii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Europene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privește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protecția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mediului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conceput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materiale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reciclabile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proporție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90%.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algn="just" fontAlgn="base"/>
            <a:r>
              <a:rPr lang="en-US" dirty="0">
                <a:solidFill>
                  <a:srgbClr val="00305B"/>
                </a:solidFill>
                <a:latin typeface="open sans"/>
              </a:rPr>
              <a:t>​</a:t>
            </a:r>
          </a:p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conține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el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însuși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20%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elemente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materiale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reciclate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plus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avantajul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reciclarea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face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ușor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precum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instalarea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produsul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având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capacitatea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a fi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demontat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procedeul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invers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montării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transportat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reciclat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b="0" dirty="0">
              <a:solidFill>
                <a:srgbClr val="00305B"/>
              </a:solidFill>
              <a:effectLst/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4370833"/>
            <a:ext cx="11362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asemenea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înscrie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doua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componentă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direcției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anume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 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dezvoltarea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durabilă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România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-un program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moderinzare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satului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Românesc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angajată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până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2022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rezolvarea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problemelor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legate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utilități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apă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canalizare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etc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instalarea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băilor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moderne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locuințele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țărănești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Însa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aplicarea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acestui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program se 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lovește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dificultatea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realizării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racordărilor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zonele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izolate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greu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accesibile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unde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aducerea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utilităților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conduce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costuri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foarte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raportate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redus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case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le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deservesc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 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modenizarii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in mod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autonom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fără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impune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aducțiunile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apă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canalizare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b="0" dirty="0">
              <a:solidFill>
                <a:srgbClr val="00305B"/>
              </a:solidFill>
              <a:effectLst/>
              <a:latin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601" t="36360" r="14399" b="30360"/>
          <a:stretch/>
        </p:blipFill>
        <p:spPr>
          <a:xfrm>
            <a:off x="5687216" y="902208"/>
            <a:ext cx="6224368" cy="3157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7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619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Despre</a:t>
            </a:r>
            <a:r>
              <a:rPr lang="en-US" sz="4800" b="1" dirty="0"/>
              <a:t> </a:t>
            </a:r>
            <a:r>
              <a:rPr lang="en-US" sz="4800" b="1" dirty="0" err="1" smtClean="0"/>
              <a:t>proiect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92608" y="999744"/>
            <a:ext cx="11777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Propunerea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brevet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titlul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menţionat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numită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continuare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 "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",  conform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invenţiei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referă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construcţie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metalică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materiale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caracteristici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favorabile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împotriva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umidităţii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care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aplică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construcţiilor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existente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lipsite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facilităţile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grup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sanitar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destinată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îmbunătățirii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calității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vieții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mediul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rural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urban, (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îndeosebi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zone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izolate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)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oferind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utilizatorilor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confortul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specific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grup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sanitar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complet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dotat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un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spațiu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interior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complet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funcțional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600" t="33800" r="21900" b="32120"/>
          <a:stretch/>
        </p:blipFill>
        <p:spPr>
          <a:xfrm>
            <a:off x="1004910" y="2682240"/>
            <a:ext cx="1034889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51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619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Despre</a:t>
            </a:r>
            <a:r>
              <a:rPr lang="en-US" sz="4800" b="1" dirty="0"/>
              <a:t> </a:t>
            </a:r>
            <a:r>
              <a:rPr lang="en-US" sz="4800" b="1" dirty="0" err="1"/>
              <a:t>s</a:t>
            </a:r>
            <a:r>
              <a:rPr lang="en-US" sz="4800" b="1" dirty="0" err="1" smtClean="0"/>
              <a:t>tructura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rezistenta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838200" y="999744"/>
            <a:ext cx="10890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completat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un kit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bucătărie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amplasarea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rapidă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bucătărie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camera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alaturată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cameră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limitele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conductelor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furnizate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kit-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instalare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aşa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locuinţa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care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ataşează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echipamentul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complex,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propus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brevet,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devine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locuinţă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utilităţile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specifice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funcţionări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normale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aceasta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indiferent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locuinţa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cauză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 are (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nu) 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utilităţi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vecinătate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102E52"/>
              </a:solidFill>
              <a:latin typeface="open sans"/>
            </a:endParaRPr>
          </a:p>
          <a:p>
            <a:pPr algn="just" fontAlgn="base"/>
            <a:r>
              <a:rPr lang="en-US" dirty="0">
                <a:solidFill>
                  <a:srgbClr val="102E52"/>
                </a:solidFill>
                <a:latin typeface="times new roman" panose="02020603050405020304" pitchFamily="18" charset="0"/>
              </a:rPr>
              <a:t>​</a:t>
            </a:r>
            <a:endParaRPr lang="en-US" dirty="0">
              <a:solidFill>
                <a:srgbClr val="102E52"/>
              </a:solidFill>
              <a:latin typeface="open sans"/>
            </a:endParaRPr>
          </a:p>
          <a:p>
            <a:pPr algn="just" fontAlgn="base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Alt element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noutate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legat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integrarea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ansamblul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casei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aspectul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exterior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interior.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algn="just" fontAlgn="base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​</a:t>
            </a:r>
            <a:endParaRPr lang="en-US" dirty="0">
              <a:solidFill>
                <a:srgbClr val="00305B"/>
              </a:solidFill>
              <a:latin typeface="open sans"/>
            </a:endParaRPr>
          </a:p>
          <a:p>
            <a:pPr algn="just" fontAlgn="base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scop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varianta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structurală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precum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materialele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utilizate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construcţia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pereţilor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acoperisului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podelei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etc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alese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privit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exterior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încadrează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arhitectura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casei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ţărămeşti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seamănă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aspectul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general al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acesteia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(nu 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nimic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aspectul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conteiner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industrial),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la interior , fie cu o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rustică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fie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clasică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(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funcție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opţiunea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beneficiarului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opta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etapa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contractare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-a-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culori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materialele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utilizate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–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gama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celor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recomandate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punct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vedere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funcțional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condiţiilor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specifice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etc.).</a:t>
            </a:r>
            <a:endParaRPr lang="en-US" b="0" dirty="0">
              <a:solidFill>
                <a:srgbClr val="00305B"/>
              </a:solidFill>
              <a:effectLst/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782973"/>
            <a:ext cx="1102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Corpul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prefabricat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fie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ușor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rezistent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aceea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s-a ales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rezistenta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otelul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corpului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realizată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țevi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rectangulare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oțel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îmbinate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sudură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care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alcătuiesc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rezistenă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 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peretilor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cat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rezistenta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corpului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baie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propriu-zis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5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8" y="0"/>
            <a:ext cx="101424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12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25" y="0"/>
            <a:ext cx="956194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89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16" y="0"/>
            <a:ext cx="9901168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678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8" y="0"/>
            <a:ext cx="971642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30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5659</TotalTime>
  <Words>443</Words>
  <Application>Microsoft Office PowerPoint</Application>
  <PresentationFormat>Custom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Depth</vt:lpstr>
      <vt:lpstr>Slide 1</vt:lpstr>
      <vt:lpstr>Slide 2</vt:lpstr>
      <vt:lpstr>Despre proiect</vt:lpstr>
      <vt:lpstr>Despre proiect</vt:lpstr>
      <vt:lpstr>Despre structura de rezistenta</vt:lpstr>
      <vt:lpstr>Slide 6</vt:lpstr>
      <vt:lpstr>Slide 7</vt:lpstr>
      <vt:lpstr>Slide 8</vt:lpstr>
      <vt:lpstr>Slide 9</vt:lpstr>
      <vt:lpstr>Despre structura de rezistenta</vt:lpstr>
      <vt:lpstr>Despre structura de rezistenta</vt:lpstr>
      <vt:lpstr>Slide 12</vt:lpstr>
      <vt:lpstr>Slide 13</vt:lpstr>
      <vt:lpstr>Slide 14</vt:lpstr>
      <vt:lpstr>Avantajele propunerii de brevet</vt:lpstr>
      <vt:lpstr>Slide 16</vt:lpstr>
      <vt:lpstr>Slide 17</vt:lpstr>
      <vt:lpstr>Variante constructive</vt:lpstr>
      <vt:lpstr>Instalatia Electrica</vt:lpstr>
      <vt:lpstr>Slide 20</vt:lpstr>
      <vt:lpstr>Slide 21</vt:lpstr>
      <vt:lpstr>Variante constructive- Varianta 1</vt:lpstr>
      <vt:lpstr>Variante constructive- Varianta 1</vt:lpstr>
      <vt:lpstr>Variante constructive- Varianta 2</vt:lpstr>
      <vt:lpstr>Variante constructive- Varianta 2</vt:lpstr>
      <vt:lpstr>Concluzii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Caty</dc:creator>
  <cp:lastModifiedBy>user</cp:lastModifiedBy>
  <cp:revision>39</cp:revision>
  <dcterms:created xsi:type="dcterms:W3CDTF">2018-11-16T13:30:57Z</dcterms:created>
  <dcterms:modified xsi:type="dcterms:W3CDTF">2019-11-01T11:20:47Z</dcterms:modified>
</cp:coreProperties>
</file>